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81" r:id="rId5"/>
    <p:sldId id="260" r:id="rId6"/>
    <p:sldId id="261" r:id="rId7"/>
    <p:sldId id="262" r:id="rId8"/>
    <p:sldId id="266" r:id="rId9"/>
    <p:sldId id="263" r:id="rId10"/>
    <p:sldId id="264" r:id="rId11"/>
    <p:sldId id="267" r:id="rId12"/>
    <p:sldId id="268" r:id="rId13"/>
    <p:sldId id="269" r:id="rId14"/>
    <p:sldId id="270" r:id="rId15"/>
    <p:sldId id="271" r:id="rId16"/>
    <p:sldId id="287" r:id="rId17"/>
    <p:sldId id="283" r:id="rId18"/>
    <p:sldId id="273" r:id="rId19"/>
    <p:sldId id="274" r:id="rId20"/>
    <p:sldId id="275" r:id="rId21"/>
    <p:sldId id="276" r:id="rId22"/>
    <p:sldId id="277" r:id="rId23"/>
    <p:sldId id="278" r:id="rId24"/>
    <p:sldId id="279" r:id="rId25"/>
    <p:sldId id="280" r:id="rId26"/>
    <p:sldId id="282" r:id="rId27"/>
    <p:sldId id="284" r:id="rId28"/>
    <p:sldId id="285" r:id="rId29"/>
    <p:sldId id="286"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8" r:id="rId47"/>
    <p:sldId id="309" r:id="rId48"/>
    <p:sldId id="304" r:id="rId49"/>
    <p:sldId id="305" r:id="rId50"/>
    <p:sldId id="306" r:id="rId51"/>
    <p:sldId id="30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2" autoAdjust="0"/>
    <p:restoredTop sz="94602" autoAdjust="0"/>
  </p:normalViewPr>
  <p:slideViewPr>
    <p:cSldViewPr>
      <p:cViewPr varScale="1">
        <p:scale>
          <a:sx n="76" d="100"/>
          <a:sy n="76" d="100"/>
        </p:scale>
        <p:origin x="-996"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14098B0-D2B2-407E-95DD-D40CD6DBEC41}" type="slidenum">
              <a:rPr lang="en-US" smtClean="0"/>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4098B0-D2B2-407E-95DD-D40CD6DBEC4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4098B0-D2B2-407E-95DD-D40CD6DBEC4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4098B0-D2B2-407E-95DD-D40CD6DBEC41}" type="slidenum">
              <a:rPr lang="en-US" smtClean="0"/>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5" name="Footer Placeholder 4"/>
          <p:cNvSpPr>
            <a:spLocks noGrp="1"/>
          </p:cNvSpPr>
          <p:nvPr>
            <p:ph type="ftr" sz="quarter" idx="11"/>
          </p:nvPr>
        </p:nvSpPr>
        <p:spPr>
          <a:xfrm>
            <a:off x="800100" y="6172200"/>
            <a:ext cx="4000500" cy="457200"/>
          </a:xfrm>
        </p:spPr>
        <p:txBody>
          <a:bodyPr/>
          <a:lstStyle/>
          <a:p>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714098B0-D2B2-407E-95DD-D40CD6DBEC41}"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4098B0-D2B2-407E-95DD-D40CD6DBEC41}" type="slidenum">
              <a:rPr lang="en-US" smtClean="0"/>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4098B0-D2B2-407E-95DD-D40CD6DBEC41}" type="slidenum">
              <a:rPr lang="en-US" smtClean="0"/>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4098B0-D2B2-407E-95DD-D40CD6DBEC4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4098B0-D2B2-407E-95DD-D40CD6DBEC4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4098B0-D2B2-407E-95DD-D40CD6DBEC41}" type="slidenum">
              <a:rPr lang="en-US" smtClean="0"/>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3096DF-CC2E-474C-BCAE-C59FCEE8D25D}" type="datetimeFigureOut">
              <a:rPr lang="en-US" smtClean="0"/>
              <a:t>28-Feb-23</a:t>
            </a:fld>
            <a:endParaRPr lang="en-US" dirty="0"/>
          </a:p>
        </p:txBody>
      </p:sp>
      <p:sp>
        <p:nvSpPr>
          <p:cNvPr id="6" name="Footer Placeholder 5"/>
          <p:cNvSpPr>
            <a:spLocks noGrp="1"/>
          </p:cNvSpPr>
          <p:nvPr>
            <p:ph type="ftr" sz="quarter" idx="11"/>
          </p:nvPr>
        </p:nvSpPr>
        <p:spPr>
          <a:xfrm>
            <a:off x="914400" y="6172200"/>
            <a:ext cx="3886200" cy="457200"/>
          </a:xfrm>
        </p:spPr>
        <p:txBody>
          <a:bodyPr/>
          <a:lstStyle/>
          <a:p>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fld id="{714098B0-D2B2-407E-95DD-D40CD6DBEC41}" type="slidenum">
              <a:rPr lang="en-US" smtClean="0"/>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73096DF-CC2E-474C-BCAE-C59FCEE8D25D}" type="datetimeFigureOut">
              <a:rPr lang="en-US" smtClean="0"/>
              <a:t>28-Feb-23</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14098B0-D2B2-407E-95DD-D40CD6DBEC41}"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3352800"/>
            <a:ext cx="7162800" cy="2286000"/>
          </a:xfrm>
        </p:spPr>
        <p:txBody>
          <a:bodyPr>
            <a:normAutofit fontScale="40000" lnSpcReduction="20000"/>
          </a:bodyPr>
          <a:lstStyle/>
          <a:p>
            <a:pPr algn="l"/>
            <a:endParaRPr lang="en-US" dirty="0" smtClean="0"/>
          </a:p>
          <a:p>
            <a:pPr algn="l"/>
            <a:endParaRPr lang="en-US" dirty="0"/>
          </a:p>
          <a:p>
            <a:pPr algn="l"/>
            <a:endParaRPr lang="en-US" dirty="0" smtClean="0">
              <a:latin typeface="Times New Roman" panose="02020603050405020304" pitchFamily="18" charset="0"/>
              <a:cs typeface="Times New Roman" panose="02020603050405020304" pitchFamily="18" charset="0"/>
            </a:endParaRPr>
          </a:p>
          <a:p>
            <a:pPr algn="l"/>
            <a:r>
              <a:rPr lang="en-US" sz="5000" b="1" dirty="0" smtClean="0">
                <a:solidFill>
                  <a:schemeClr val="tx1"/>
                </a:solidFill>
                <a:latin typeface="Times New Roman" panose="02020603050405020304" pitchFamily="18" charset="0"/>
                <a:cs typeface="Times New Roman" panose="02020603050405020304" pitchFamily="18" charset="0"/>
              </a:rPr>
              <a:t>Presentation By:-</a:t>
            </a:r>
          </a:p>
          <a:p>
            <a:pPr algn="l"/>
            <a:r>
              <a:rPr lang="en-US" sz="5000" b="1" dirty="0" smtClean="0">
                <a:solidFill>
                  <a:schemeClr val="tx1"/>
                </a:solidFill>
                <a:latin typeface="Times New Roman" panose="02020603050405020304" pitchFamily="18" charset="0"/>
                <a:cs typeface="Times New Roman" panose="02020603050405020304" pitchFamily="18" charset="0"/>
              </a:rPr>
              <a:t>Name:- </a:t>
            </a:r>
            <a:r>
              <a:rPr lang="en-US" sz="5000" dirty="0" smtClean="0">
                <a:solidFill>
                  <a:schemeClr val="tx1"/>
                </a:solidFill>
                <a:latin typeface="Times New Roman" panose="02020603050405020304" pitchFamily="18" charset="0"/>
                <a:cs typeface="Times New Roman" panose="02020603050405020304" pitchFamily="18" charset="0"/>
              </a:rPr>
              <a:t>VEMPALLI MAHAMMAD AFROZ</a:t>
            </a:r>
          </a:p>
          <a:p>
            <a:pPr algn="l"/>
            <a:r>
              <a:rPr lang="en-US" sz="5000" b="1" dirty="0" smtClean="0">
                <a:solidFill>
                  <a:schemeClr val="tx1"/>
                </a:solidFill>
                <a:latin typeface="Times New Roman" panose="02020603050405020304" pitchFamily="18" charset="0"/>
                <a:cs typeface="Times New Roman" panose="02020603050405020304" pitchFamily="18" charset="0"/>
              </a:rPr>
              <a:t>LMS ID:- </a:t>
            </a:r>
            <a:r>
              <a:rPr lang="en-US" sz="5000" dirty="0" smtClean="0">
                <a:solidFill>
                  <a:schemeClr val="tx1"/>
                </a:solidFill>
                <a:latin typeface="Times New Roman" panose="02020603050405020304" pitchFamily="18" charset="0"/>
                <a:cs typeface="Times New Roman" panose="02020603050405020304" pitchFamily="18" charset="0"/>
              </a:rPr>
              <a:t>MGSA_517</a:t>
            </a:r>
          </a:p>
          <a:p>
            <a:pPr algn="l"/>
            <a:r>
              <a:rPr lang="en-US" sz="5000" b="1" dirty="0" smtClean="0">
                <a:solidFill>
                  <a:schemeClr val="tx1"/>
                </a:solidFill>
                <a:latin typeface="Times New Roman" panose="02020603050405020304" pitchFamily="18" charset="0"/>
                <a:cs typeface="Times New Roman" panose="02020603050405020304" pitchFamily="18" charset="0"/>
              </a:rPr>
              <a:t>Batch</a:t>
            </a:r>
            <a:r>
              <a:rPr lang="en-US" sz="5000" dirty="0" smtClean="0">
                <a:solidFill>
                  <a:schemeClr val="tx1"/>
                </a:solidFill>
                <a:latin typeface="Times New Roman" panose="02020603050405020304" pitchFamily="18" charset="0"/>
                <a:cs typeface="Times New Roman" panose="02020603050405020304" pitchFamily="18" charset="0"/>
              </a:rPr>
              <a:t>:- WIP-SF-13</a:t>
            </a:r>
          </a:p>
          <a:p>
            <a:pPr algn="l"/>
            <a:r>
              <a:rPr lang="en-US" sz="5000" b="1" dirty="0" smtClean="0">
                <a:solidFill>
                  <a:schemeClr val="tx1"/>
                </a:solidFill>
                <a:latin typeface="Times New Roman" panose="02020603050405020304" pitchFamily="18" charset="0"/>
                <a:cs typeface="Times New Roman" panose="02020603050405020304" pitchFamily="18" charset="0"/>
              </a:rPr>
              <a:t>Date:- </a:t>
            </a:r>
            <a:r>
              <a:rPr lang="en-US" sz="5000" dirty="0" smtClean="0">
                <a:solidFill>
                  <a:schemeClr val="tx1"/>
                </a:solidFill>
                <a:latin typeface="Times New Roman" panose="02020603050405020304" pitchFamily="18" charset="0"/>
                <a:cs typeface="Times New Roman" panose="02020603050405020304" pitchFamily="18" charset="0"/>
              </a:rPr>
              <a:t>28/02/2023</a:t>
            </a:r>
          </a:p>
          <a:p>
            <a:pPr algn="l"/>
            <a:endParaRPr lang="en-US" dirty="0"/>
          </a:p>
          <a:p>
            <a:pPr algn="l"/>
            <a:endParaRPr lang="en-US" dirty="0" smtClean="0"/>
          </a:p>
          <a:p>
            <a:pPr algn="l"/>
            <a:endParaRPr lang="en-US" dirty="0"/>
          </a:p>
          <a:p>
            <a:pPr algn="l"/>
            <a:endParaRPr lang="en-US" dirty="0" smtClean="0"/>
          </a:p>
          <a:p>
            <a:pPr algn="l"/>
            <a:endParaRPr lang="en-US" dirty="0"/>
          </a:p>
          <a:p>
            <a:pPr algn="l"/>
            <a:endParaRPr lang="en-US" dirty="0" smtClean="0"/>
          </a:p>
          <a:p>
            <a:pPr algn="l"/>
            <a:endParaRPr lang="en-US" dirty="0"/>
          </a:p>
        </p:txBody>
      </p:sp>
      <p:sp>
        <p:nvSpPr>
          <p:cNvPr id="2" name="Title 1"/>
          <p:cNvSpPr>
            <a:spLocks noGrp="1"/>
          </p:cNvSpPr>
          <p:nvPr>
            <p:ph type="ctr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Capstone Project Report</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t> on</a:t>
            </a:r>
            <a:br>
              <a:rPr lang="en-US" dirty="0" smtClean="0"/>
            </a:br>
            <a:r>
              <a:rPr lang="en-US" dirty="0" smtClean="0"/>
              <a:t>“</a:t>
            </a:r>
            <a:r>
              <a:rPr lang="en-US" b="1" dirty="0" smtClean="0">
                <a:latin typeface="Times New Roman" panose="02020603050405020304" pitchFamily="18" charset="0"/>
                <a:cs typeface="Times New Roman" panose="02020603050405020304" pitchFamily="18" charset="0"/>
              </a:rPr>
              <a:t>Travel </a:t>
            </a:r>
            <a:r>
              <a:rPr lang="en-US" b="1" dirty="0" smtClean="0">
                <a:latin typeface="Times New Roman" panose="02020603050405020304" pitchFamily="18" charset="0"/>
                <a:cs typeface="Times New Roman" panose="02020603050405020304" pitchFamily="18" charset="0"/>
              </a:rPr>
              <a:t>App </a:t>
            </a:r>
            <a:r>
              <a:rPr lang="en-US" b="1" dirty="0" smtClean="0">
                <a:latin typeface="Times New Roman" panose="02020603050405020304" pitchFamily="18" charset="0"/>
                <a:cs typeface="Times New Roman" panose="02020603050405020304" pitchFamily="18" charset="0"/>
              </a:rPr>
              <a:t>&amp; Code </a:t>
            </a:r>
            <a:r>
              <a:rPr lang="en-US" b="1" dirty="0" smtClean="0">
                <a:latin typeface="Times New Roman" panose="02020603050405020304" pitchFamily="18" charset="0"/>
                <a:cs typeface="Times New Roman" panose="02020603050405020304" pitchFamily="18" charset="0"/>
              </a:rPr>
              <a:t>Playground App”</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7963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642"/>
            <a:ext cx="9144000" cy="4344716"/>
          </a:xfrm>
          <a:prstGeom prst="rect">
            <a:avLst/>
          </a:prstGeom>
        </p:spPr>
      </p:pic>
    </p:spTree>
    <p:extLst>
      <p:ext uri="{BB962C8B-B14F-4D97-AF65-F5344CB8AC3E}">
        <p14:creationId xmlns:p14="http://schemas.microsoft.com/office/powerpoint/2010/main" val="4176105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762000" y="533400"/>
            <a:ext cx="7543799" cy="5146675"/>
          </a:xfrm>
          <a:prstGeom prst="rect">
            <a:avLst/>
          </a:prstGeom>
        </p:spPr>
      </p:pic>
    </p:spTree>
    <p:extLst>
      <p:ext uri="{BB962C8B-B14F-4D97-AF65-F5344CB8AC3E}">
        <p14:creationId xmlns:p14="http://schemas.microsoft.com/office/powerpoint/2010/main" val="3702185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Create Field Dependency</a:t>
            </a: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762000" y="1524000"/>
            <a:ext cx="7620000" cy="4190999"/>
          </a:xfrm>
          <a:prstGeom prst="rect">
            <a:avLst/>
          </a:prstGeom>
        </p:spPr>
      </p:pic>
    </p:spTree>
    <p:extLst>
      <p:ext uri="{BB962C8B-B14F-4D97-AF65-F5344CB8AC3E}">
        <p14:creationId xmlns:p14="http://schemas.microsoft.com/office/powerpoint/2010/main" val="4096397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Import Department Data</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2059900"/>
            <a:ext cx="7772400" cy="3347799"/>
          </a:xfrm>
          <a:prstGeom prst="rect">
            <a:avLst/>
          </a:prstGeom>
        </p:spPr>
      </p:pic>
    </p:spTree>
    <p:extLst>
      <p:ext uri="{BB962C8B-B14F-4D97-AF65-F5344CB8AC3E}">
        <p14:creationId xmlns:p14="http://schemas.microsoft.com/office/powerpoint/2010/main" val="3805281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Create a User</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762000" y="1524000"/>
            <a:ext cx="7696200" cy="4495800"/>
          </a:xfrm>
          <a:prstGeom prst="rect">
            <a:avLst/>
          </a:prstGeom>
        </p:spPr>
      </p:pic>
    </p:spTree>
    <p:extLst>
      <p:ext uri="{BB962C8B-B14F-4D97-AF65-F5344CB8AC3E}">
        <p14:creationId xmlns:p14="http://schemas.microsoft.com/office/powerpoint/2010/main" val="421845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685800" y="690664"/>
            <a:ext cx="7772400" cy="4876800"/>
          </a:xfrm>
          <a:prstGeom prst="rect">
            <a:avLst/>
          </a:prstGeom>
        </p:spPr>
      </p:pic>
    </p:spTree>
    <p:extLst>
      <p:ext uri="{BB962C8B-B14F-4D97-AF65-F5344CB8AC3E}">
        <p14:creationId xmlns:p14="http://schemas.microsoft.com/office/powerpoint/2010/main" val="3157521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Chatter</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90600" y="1600200"/>
            <a:ext cx="7467599" cy="4114799"/>
          </a:xfrm>
          <a:prstGeom prst="rect">
            <a:avLst/>
          </a:prstGeom>
        </p:spPr>
      </p:pic>
    </p:spTree>
    <p:extLst>
      <p:ext uri="{BB962C8B-B14F-4D97-AF65-F5344CB8AC3E}">
        <p14:creationId xmlns:p14="http://schemas.microsoft.com/office/powerpoint/2010/main" val="1074862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normAutofit/>
          </a:bodyPr>
          <a:lstStyle/>
          <a:p>
            <a:r>
              <a:rPr lang="en-US" sz="6000" b="1" dirty="0" smtClean="0">
                <a:latin typeface="Times New Roman" panose="02020603050405020304" pitchFamily="18" charset="0"/>
                <a:cs typeface="Times New Roman" panose="02020603050405020304" pitchFamily="18" charset="0"/>
              </a:rPr>
              <a:t>Module-2</a:t>
            </a:r>
            <a:endParaRPr 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987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b="1" dirty="0" smtClean="0">
                <a:latin typeface="Times New Roman" panose="02020603050405020304" pitchFamily="18" charset="0"/>
                <a:cs typeface="Times New Roman" panose="02020603050405020304" pitchFamily="18" charset="0"/>
              </a:rPr>
              <a:t>Validation Rule</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04800" y="1143000"/>
            <a:ext cx="7086600" cy="31242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790908" y="3886200"/>
            <a:ext cx="5943600" cy="2806065"/>
          </a:xfrm>
          <a:prstGeom prst="rect">
            <a:avLst/>
          </a:prstGeom>
        </p:spPr>
      </p:pic>
    </p:spTree>
    <p:extLst>
      <p:ext uri="{BB962C8B-B14F-4D97-AF65-F5344CB8AC3E}">
        <p14:creationId xmlns:p14="http://schemas.microsoft.com/office/powerpoint/2010/main" val="34755700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Roll-Up Summary </a:t>
            </a: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1752600"/>
            <a:ext cx="8458200" cy="4114800"/>
          </a:xfrm>
          <a:prstGeom prst="rect">
            <a:avLst/>
          </a:prstGeom>
        </p:spPr>
      </p:pic>
    </p:spTree>
    <p:extLst>
      <p:ext uri="{BB962C8B-B14F-4D97-AF65-F5344CB8AC3E}">
        <p14:creationId xmlns:p14="http://schemas.microsoft.com/office/powerpoint/2010/main" val="410216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Autofit/>
          </a:bodyPr>
          <a:lstStyle/>
          <a:p>
            <a:r>
              <a:rPr lang="en-US" sz="2000" dirty="0">
                <a:latin typeface="Times New Roman" panose="02020603050405020304" pitchFamily="18" charset="0"/>
                <a:cs typeface="Times New Roman" panose="02020603050405020304" pitchFamily="18" charset="0"/>
              </a:rPr>
              <a:t>The proposed Travel Approval App is a web-based solution that simplifies the process of requesting and approving travel requests within an organization. The app is designed to automate the approval process, eliminate manual tasks, and ensure compliance with company travel policies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app includes a user-friendly interface that allows employees to easily submit travel requests, select travel dates, destinations, and expenses. The app also provides the ability to attach supporting documents, such as flight itineraries and hotel bookings, to the travel request for review.</a:t>
            </a:r>
          </a:p>
        </p:txBody>
      </p:sp>
    </p:spTree>
    <p:extLst>
      <p:ext uri="{BB962C8B-B14F-4D97-AF65-F5344CB8AC3E}">
        <p14:creationId xmlns:p14="http://schemas.microsoft.com/office/powerpoint/2010/main" val="20599440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Create Formula</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1524000"/>
            <a:ext cx="7772400" cy="4495800"/>
          </a:xfrm>
          <a:prstGeom prst="rect">
            <a:avLst/>
          </a:prstGeom>
        </p:spPr>
      </p:pic>
    </p:spTree>
    <p:extLst>
      <p:ext uri="{BB962C8B-B14F-4D97-AF65-F5344CB8AC3E}">
        <p14:creationId xmlns:p14="http://schemas.microsoft.com/office/powerpoint/2010/main" val="1988449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Create a Record – Triggered Flow.</a:t>
            </a: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371600"/>
            <a:ext cx="8077200" cy="4800600"/>
          </a:xfrm>
          <a:prstGeom prst="rect">
            <a:avLst/>
          </a:prstGeom>
        </p:spPr>
      </p:pic>
    </p:spTree>
    <p:extLst>
      <p:ext uri="{BB962C8B-B14F-4D97-AF65-F5344CB8AC3E}">
        <p14:creationId xmlns:p14="http://schemas.microsoft.com/office/powerpoint/2010/main" val="185736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Create an </a:t>
            </a:r>
            <a:r>
              <a:rPr lang="en-US" sz="4000" b="1" dirty="0">
                <a:latin typeface="Times New Roman" panose="02020603050405020304" pitchFamily="18" charset="0"/>
                <a:cs typeface="Times New Roman" panose="02020603050405020304" pitchFamily="18" charset="0"/>
              </a:rPr>
              <a:t>Approval </a:t>
            </a:r>
            <a:r>
              <a:rPr lang="en-US" sz="4000" b="1" dirty="0" smtClean="0">
                <a:latin typeface="Times New Roman" panose="02020603050405020304" pitchFamily="18" charset="0"/>
                <a:cs typeface="Times New Roman" panose="02020603050405020304" pitchFamily="18" charset="0"/>
              </a:rPr>
              <a:t>Process</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533400" y="1524000"/>
            <a:ext cx="8229600" cy="4876799"/>
          </a:xfrm>
          <a:prstGeom prst="rect">
            <a:avLst/>
          </a:prstGeom>
        </p:spPr>
      </p:pic>
    </p:spTree>
    <p:extLst>
      <p:ext uri="{BB962C8B-B14F-4D97-AF65-F5344CB8AC3E}">
        <p14:creationId xmlns:p14="http://schemas.microsoft.com/office/powerpoint/2010/main" val="4170989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Import Travel Approval Data</a:t>
            </a:r>
            <a:r>
              <a:rPr lang="en-US" dirty="0" smtClean="0"/>
              <a:t> </a:t>
            </a:r>
            <a:endParaRPr lang="en-US" dirty="0"/>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1887600"/>
            <a:ext cx="7772400" cy="3692399"/>
          </a:xfrm>
          <a:prstGeom prst="rect">
            <a:avLst/>
          </a:prstGeom>
        </p:spPr>
      </p:pic>
    </p:spTree>
    <p:extLst>
      <p:ext uri="{BB962C8B-B14F-4D97-AF65-F5344CB8AC3E}">
        <p14:creationId xmlns:p14="http://schemas.microsoft.com/office/powerpoint/2010/main" val="1147161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000" b="1" dirty="0" smtClean="0">
                <a:latin typeface="Times New Roman" panose="02020603050405020304" pitchFamily="18" charset="0"/>
                <a:cs typeface="Times New Roman" panose="02020603050405020304" pitchFamily="18" charset="0"/>
              </a:rPr>
              <a:t>Reports</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81000" y="1066800"/>
            <a:ext cx="8229600" cy="2846182"/>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57200" y="4191000"/>
            <a:ext cx="8153400" cy="2438400"/>
          </a:xfrm>
          <a:prstGeom prst="rect">
            <a:avLst/>
          </a:prstGeom>
        </p:spPr>
      </p:pic>
    </p:spTree>
    <p:extLst>
      <p:ext uri="{BB962C8B-B14F-4D97-AF65-F5344CB8AC3E}">
        <p14:creationId xmlns:p14="http://schemas.microsoft.com/office/powerpoint/2010/main" val="24011506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Dashboard</a:t>
            </a: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38200" y="1524000"/>
            <a:ext cx="7772400" cy="4267200"/>
          </a:xfrm>
          <a:prstGeom prst="rect">
            <a:avLst/>
          </a:prstGeom>
        </p:spPr>
      </p:pic>
    </p:spTree>
    <p:extLst>
      <p:ext uri="{BB962C8B-B14F-4D97-AF65-F5344CB8AC3E}">
        <p14:creationId xmlns:p14="http://schemas.microsoft.com/office/powerpoint/2010/main" val="1983209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normAutofit/>
          </a:bodyPr>
          <a:lstStyle/>
          <a:p>
            <a:r>
              <a:rPr lang="en-US" sz="6000" b="1" dirty="0" smtClean="0">
                <a:latin typeface="Times New Roman" panose="02020603050405020304" pitchFamily="18" charset="0"/>
                <a:cs typeface="Times New Roman" panose="02020603050405020304" pitchFamily="18" charset="0"/>
              </a:rPr>
              <a:t>Module-3</a:t>
            </a:r>
            <a:endParaRPr 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343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Create a Lightning App</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85800" y="1676400"/>
            <a:ext cx="8153400" cy="4495800"/>
          </a:xfrm>
          <a:prstGeom prst="rect">
            <a:avLst/>
          </a:prstGeom>
        </p:spPr>
      </p:pic>
    </p:spTree>
    <p:extLst>
      <p:ext uri="{BB962C8B-B14F-4D97-AF65-F5344CB8AC3E}">
        <p14:creationId xmlns:p14="http://schemas.microsoft.com/office/powerpoint/2010/main" val="1030699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sz="4000" b="1" dirty="0" smtClean="0">
                <a:latin typeface="Times New Roman" panose="02020603050405020304" pitchFamily="18" charset="0"/>
                <a:cs typeface="Times New Roman" panose="02020603050405020304" pitchFamily="18" charset="0"/>
              </a:rPr>
              <a:t>Custom Objects</a:t>
            </a:r>
            <a:endParaRPr lang="en-US" sz="4000" b="1" dirty="0">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38200" y="1143000"/>
            <a:ext cx="7391400" cy="2420491"/>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838200" y="3657600"/>
            <a:ext cx="7315200" cy="3067050"/>
          </a:xfrm>
          <a:prstGeom prst="rect">
            <a:avLst/>
          </a:prstGeom>
        </p:spPr>
      </p:pic>
    </p:spTree>
    <p:extLst>
      <p:ext uri="{BB962C8B-B14F-4D97-AF65-F5344CB8AC3E}">
        <p14:creationId xmlns:p14="http://schemas.microsoft.com/office/powerpoint/2010/main" val="928219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Custom Fields</a:t>
            </a:r>
            <a:r>
              <a:rPr lang="en-US" dirty="0" smtClean="0"/>
              <a:t> </a:t>
            </a:r>
            <a:endParaRPr lang="en-US" dirty="0"/>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38200" y="1219201"/>
            <a:ext cx="7620000" cy="24384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14400" y="3733800"/>
            <a:ext cx="7467600" cy="2809875"/>
          </a:xfrm>
          <a:prstGeom prst="rect">
            <a:avLst/>
          </a:prstGeom>
        </p:spPr>
      </p:pic>
    </p:spTree>
    <p:extLst>
      <p:ext uri="{BB962C8B-B14F-4D97-AF65-F5344CB8AC3E}">
        <p14:creationId xmlns:p14="http://schemas.microsoft.com/office/powerpoint/2010/main" val="3137277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anose="02020603050405020304" pitchFamily="18" charset="0"/>
                <a:cs typeface="Times New Roman" panose="02020603050405020304" pitchFamily="18" charset="0"/>
              </a:rPr>
              <a:t>Modules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This project consists of 3 Modules.</a:t>
            </a:r>
          </a:p>
          <a:p>
            <a:r>
              <a:rPr lang="en-US" sz="2000" dirty="0" smtClean="0">
                <a:latin typeface="Times New Roman" panose="02020603050405020304" pitchFamily="18" charset="0"/>
                <a:cs typeface="Times New Roman" panose="02020603050405020304" pitchFamily="18" charset="0"/>
              </a:rPr>
              <a:t>Module-1</a:t>
            </a:r>
          </a:p>
          <a:p>
            <a:r>
              <a:rPr lang="en-US" sz="2000" dirty="0" smtClean="0">
                <a:latin typeface="Times New Roman" panose="02020603050405020304" pitchFamily="18" charset="0"/>
                <a:cs typeface="Times New Roman" panose="02020603050405020304" pitchFamily="18" charset="0"/>
              </a:rPr>
              <a:t>Module-2</a:t>
            </a:r>
          </a:p>
          <a:p>
            <a:r>
              <a:rPr lang="en-US" sz="2000" dirty="0" smtClean="0">
                <a:latin typeface="Times New Roman" panose="02020603050405020304" pitchFamily="18" charset="0"/>
                <a:cs typeface="Times New Roman" panose="02020603050405020304" pitchFamily="18" charset="0"/>
              </a:rPr>
              <a:t>Module-3</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5311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Exercise-2</a:t>
            </a:r>
            <a:endParaRPr lang="en-US" b="1" dirty="0"/>
          </a:p>
        </p:txBody>
      </p:sp>
      <p:sp>
        <p:nvSpPr>
          <p:cNvPr id="3" name="Content Placeholder 2"/>
          <p:cNvSpPr>
            <a:spLocks noGrp="1"/>
          </p:cNvSpPr>
          <p:nvPr>
            <p:ph sz="quarter" idx="1"/>
          </p:nvPr>
        </p:nvSpPr>
        <p:spPr/>
        <p:txBody>
          <a:bodyPr/>
          <a:lstStyle/>
          <a:p>
            <a:pPr marL="457200" indent="-457200">
              <a:buFont typeface="+mj-lt"/>
              <a:buAutoNum type="arabicPeriod"/>
            </a:pPr>
            <a:r>
              <a:rPr lang="en-US" sz="2000" dirty="0" smtClean="0"/>
              <a:t>Use </a:t>
            </a:r>
            <a:r>
              <a:rPr lang="en-US" sz="2000" dirty="0"/>
              <a:t>string method ‘endsWith’ to display the output.</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57200" y="1981200"/>
            <a:ext cx="7391400" cy="4114800"/>
          </a:xfrm>
          <a:prstGeom prst="rect">
            <a:avLst/>
          </a:prstGeom>
        </p:spPr>
      </p:pic>
    </p:spTree>
    <p:extLst>
      <p:ext uri="{BB962C8B-B14F-4D97-AF65-F5344CB8AC3E}">
        <p14:creationId xmlns:p14="http://schemas.microsoft.com/office/powerpoint/2010/main" val="2309249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0"/>
            <a:ext cx="7924800" cy="400110"/>
          </a:xfrm>
          <a:prstGeom prst="rect">
            <a:avLst/>
          </a:prstGeom>
        </p:spPr>
        <p:txBody>
          <a:bodyPr wrap="square">
            <a:spAutoFit/>
          </a:bodyPr>
          <a:lstStyle/>
          <a:p>
            <a:r>
              <a:rPr lang="en-US" sz="2000" b="1" dirty="0" smtClean="0">
                <a:latin typeface="Times New Roman" panose="02020603050405020304" pitchFamily="18" charset="0"/>
                <a:cs typeface="Times New Roman" panose="02020603050405020304" pitchFamily="18" charset="0"/>
              </a:rPr>
              <a:t>2. Use </a:t>
            </a:r>
            <a:r>
              <a:rPr lang="en-US" sz="2000" b="1" dirty="0">
                <a:latin typeface="Times New Roman" panose="02020603050405020304" pitchFamily="18" charset="0"/>
                <a:cs typeface="Times New Roman" panose="02020603050405020304" pitchFamily="18" charset="0"/>
              </a:rPr>
              <a:t>Date method today() &amp; </a:t>
            </a:r>
            <a:r>
              <a:rPr lang="en-US" sz="2000" b="1" dirty="0" err="1">
                <a:latin typeface="Times New Roman" panose="02020603050405020304" pitchFamily="18" charset="0"/>
                <a:cs typeface="Times New Roman" panose="02020603050405020304" pitchFamily="18" charset="0"/>
              </a:rPr>
              <a:t>addDays</a:t>
            </a:r>
            <a:r>
              <a:rPr lang="en-US" sz="2000" b="1" dirty="0">
                <a:latin typeface="Times New Roman" panose="02020603050405020304" pitchFamily="18" charset="0"/>
                <a:cs typeface="Times New Roman" panose="02020603050405020304" pitchFamily="18" charset="0"/>
              </a:rPr>
              <a:t>(30) to display the output.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914400" y="1219200"/>
            <a:ext cx="6477000" cy="20320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245140" y="2590800"/>
            <a:ext cx="6501319" cy="3810000"/>
          </a:xfrm>
          <a:prstGeom prst="rect">
            <a:avLst/>
          </a:prstGeom>
        </p:spPr>
      </p:pic>
    </p:spTree>
    <p:extLst>
      <p:ext uri="{BB962C8B-B14F-4D97-AF65-F5344CB8AC3E}">
        <p14:creationId xmlns:p14="http://schemas.microsoft.com/office/powerpoint/2010/main" val="3047597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09600"/>
            <a:ext cx="8077200" cy="707886"/>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3. Display the output of an Integer variable from string ‘10’ and then add 20 to it.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447800" y="1317486"/>
            <a:ext cx="5943600" cy="2374265"/>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762000" y="3276600"/>
            <a:ext cx="7696200" cy="3429000"/>
          </a:xfrm>
          <a:prstGeom prst="rect">
            <a:avLst/>
          </a:prstGeom>
        </p:spPr>
      </p:pic>
    </p:spTree>
    <p:extLst>
      <p:ext uri="{BB962C8B-B14F-4D97-AF65-F5344CB8AC3E}">
        <p14:creationId xmlns:p14="http://schemas.microsoft.com/office/powerpoint/2010/main" val="2083709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69342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4. Use </a:t>
            </a:r>
            <a:r>
              <a:rPr lang="en-US" b="1" dirty="0">
                <a:latin typeface="Times New Roman" panose="02020603050405020304" pitchFamily="18" charset="0"/>
                <a:cs typeface="Times New Roman" panose="02020603050405020304" pitchFamily="18" charset="0"/>
              </a:rPr>
              <a:t>string method length() to display the output.</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990600" y="1238250"/>
            <a:ext cx="5941695" cy="219075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457201" y="2819400"/>
            <a:ext cx="7772400" cy="3429000"/>
          </a:xfrm>
          <a:prstGeom prst="rect">
            <a:avLst/>
          </a:prstGeom>
        </p:spPr>
      </p:pic>
    </p:spTree>
    <p:extLst>
      <p:ext uri="{BB962C8B-B14F-4D97-AF65-F5344CB8AC3E}">
        <p14:creationId xmlns:p14="http://schemas.microsoft.com/office/powerpoint/2010/main" val="1314870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73152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D</a:t>
            </a:r>
            <a:r>
              <a:rPr lang="en-US" b="1" dirty="0" smtClean="0">
                <a:latin typeface="Times New Roman" panose="02020603050405020304" pitchFamily="18" charset="0"/>
                <a:cs typeface="Times New Roman" panose="02020603050405020304" pitchFamily="18" charset="0"/>
              </a:rPr>
              <a:t>isplay </a:t>
            </a:r>
            <a:r>
              <a:rPr lang="en-US" b="1" dirty="0">
                <a:latin typeface="Times New Roman" panose="02020603050405020304" pitchFamily="18" charset="0"/>
                <a:cs typeface="Times New Roman" panose="02020603050405020304" pitchFamily="18" charset="0"/>
              </a:rPr>
              <a:t>the output using add(), get(), set(), clear(), methods.</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386190" y="990600"/>
            <a:ext cx="5776609" cy="2667000"/>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533400" y="3657600"/>
            <a:ext cx="7696200" cy="2781300"/>
          </a:xfrm>
          <a:prstGeom prst="rect">
            <a:avLst/>
          </a:prstGeom>
        </p:spPr>
      </p:pic>
    </p:spTree>
    <p:extLst>
      <p:ext uri="{BB962C8B-B14F-4D97-AF65-F5344CB8AC3E}">
        <p14:creationId xmlns:p14="http://schemas.microsoft.com/office/powerpoint/2010/main" val="1246450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3820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6. </a:t>
            </a:r>
            <a:r>
              <a:rPr lang="en-US" b="1" dirty="0">
                <a:latin typeface="Times New Roman" panose="02020603050405020304" pitchFamily="18" charset="0"/>
                <a:cs typeface="Times New Roman" panose="02020603050405020304" pitchFamily="18" charset="0"/>
              </a:rPr>
              <a:t>E</a:t>
            </a:r>
            <a:r>
              <a:rPr lang="en-US" b="1" dirty="0" smtClean="0">
                <a:latin typeface="Times New Roman" panose="02020603050405020304" pitchFamily="18" charset="0"/>
                <a:cs typeface="Times New Roman" panose="02020603050405020304" pitchFamily="18" charset="0"/>
              </a:rPr>
              <a:t>xecute </a:t>
            </a:r>
            <a:r>
              <a:rPr lang="en-US" b="1" dirty="0">
                <a:latin typeface="Times New Roman" panose="02020603050405020304" pitchFamily="18" charset="0"/>
                <a:cs typeface="Times New Roman" panose="02020603050405020304" pitchFamily="18" charset="0"/>
              </a:rPr>
              <a:t>the following code to </a:t>
            </a:r>
            <a:r>
              <a:rPr lang="en-US" b="1" dirty="0" smtClean="0">
                <a:latin typeface="Times New Roman" panose="02020603050405020304" pitchFamily="18" charset="0"/>
                <a:cs typeface="Times New Roman" panose="02020603050405020304" pitchFamily="18" charset="0"/>
              </a:rPr>
              <a:t>display the </a:t>
            </a:r>
            <a:r>
              <a:rPr lang="en-US" b="1" dirty="0">
                <a:latin typeface="Times New Roman" panose="02020603050405020304" pitchFamily="18" charset="0"/>
                <a:cs typeface="Times New Roman" panose="02020603050405020304" pitchFamily="18" charset="0"/>
              </a:rPr>
              <a:t>value of x = 0 to 9.</a:t>
            </a: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914400" y="826532"/>
            <a:ext cx="6477000" cy="2499995"/>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04800" y="2362200"/>
            <a:ext cx="8229600" cy="3841750"/>
          </a:xfrm>
          <a:prstGeom prst="rect">
            <a:avLst/>
          </a:prstGeom>
        </p:spPr>
      </p:pic>
    </p:spTree>
    <p:extLst>
      <p:ext uri="{BB962C8B-B14F-4D97-AF65-F5344CB8AC3E}">
        <p14:creationId xmlns:p14="http://schemas.microsoft.com/office/powerpoint/2010/main" val="1465579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Exercise-3</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0" y="1371600"/>
            <a:ext cx="6619803" cy="3124201"/>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133600" y="2819400"/>
            <a:ext cx="6477000" cy="3733800"/>
          </a:xfrm>
          <a:prstGeom prst="rect">
            <a:avLst/>
          </a:prstGeom>
        </p:spPr>
      </p:pic>
    </p:spTree>
    <p:extLst>
      <p:ext uri="{BB962C8B-B14F-4D97-AF65-F5344CB8AC3E}">
        <p14:creationId xmlns:p14="http://schemas.microsoft.com/office/powerpoint/2010/main" val="1559930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Exercise-4</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1256879" y="1219200"/>
            <a:ext cx="6630241" cy="3733799"/>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981200" y="2590800"/>
            <a:ext cx="6781800" cy="3962400"/>
          </a:xfrm>
          <a:prstGeom prst="rect">
            <a:avLst/>
          </a:prstGeom>
        </p:spPr>
      </p:pic>
    </p:spTree>
    <p:extLst>
      <p:ext uri="{BB962C8B-B14F-4D97-AF65-F5344CB8AC3E}">
        <p14:creationId xmlns:p14="http://schemas.microsoft.com/office/powerpoint/2010/main" val="1202353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Exercise-5</a:t>
            </a:r>
            <a:endParaRPr lang="en-US" b="1" dirty="0"/>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1544695" y="1447800"/>
            <a:ext cx="6511810" cy="45720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838200" y="3124200"/>
            <a:ext cx="7848600" cy="3505200"/>
          </a:xfrm>
          <a:prstGeom prst="rect">
            <a:avLst/>
          </a:prstGeom>
        </p:spPr>
      </p:pic>
    </p:spTree>
    <p:extLst>
      <p:ext uri="{BB962C8B-B14F-4D97-AF65-F5344CB8AC3E}">
        <p14:creationId xmlns:p14="http://schemas.microsoft.com/office/powerpoint/2010/main" val="1723169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4000" b="1" dirty="0" smtClean="0">
                <a:latin typeface="Times New Roman" panose="02020603050405020304" pitchFamily="18" charset="0"/>
                <a:cs typeface="Times New Roman" panose="02020603050405020304" pitchFamily="18" charset="0"/>
              </a:rPr>
              <a:t>Exercise-6</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184242" y="914400"/>
            <a:ext cx="5729364" cy="452596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419600" y="2286000"/>
            <a:ext cx="5715000" cy="4191000"/>
          </a:xfrm>
          <a:prstGeom prst="rect">
            <a:avLst/>
          </a:prstGeom>
        </p:spPr>
      </p:pic>
    </p:spTree>
    <p:extLst>
      <p:ext uri="{BB962C8B-B14F-4D97-AF65-F5344CB8AC3E}">
        <p14:creationId xmlns:p14="http://schemas.microsoft.com/office/powerpoint/2010/main" val="1309821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normAutofit/>
          </a:bodyPr>
          <a:lstStyle/>
          <a:p>
            <a:r>
              <a:rPr lang="en-US" sz="6000" b="1" dirty="0" smtClean="0">
                <a:latin typeface="Times New Roman" panose="02020603050405020304" pitchFamily="18" charset="0"/>
                <a:cs typeface="Times New Roman" panose="02020603050405020304" pitchFamily="18" charset="0"/>
              </a:rPr>
              <a:t>Module-1</a:t>
            </a:r>
            <a:endParaRPr 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1095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639762"/>
          </a:xfrm>
        </p:spPr>
        <p:txBody>
          <a:bodyPr>
            <a:normAutofit fontScale="90000"/>
          </a:bodyPr>
          <a:lstStyle/>
          <a:p>
            <a:r>
              <a:rPr lang="en-US" sz="4000" b="1" dirty="0" smtClean="0">
                <a:latin typeface="Times New Roman" panose="02020603050405020304" pitchFamily="18" charset="0"/>
                <a:cs typeface="Times New Roman" panose="02020603050405020304" pitchFamily="18" charset="0"/>
              </a:rPr>
              <a:t>Exercise-7</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152400" y="838200"/>
            <a:ext cx="8229600" cy="276705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752600" y="3048000"/>
            <a:ext cx="7086600" cy="3657600"/>
          </a:xfrm>
          <a:prstGeom prst="rect">
            <a:avLst/>
          </a:prstGeom>
        </p:spPr>
      </p:pic>
    </p:spTree>
    <p:extLst>
      <p:ext uri="{BB962C8B-B14F-4D97-AF65-F5344CB8AC3E}">
        <p14:creationId xmlns:p14="http://schemas.microsoft.com/office/powerpoint/2010/main" val="8165176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Exercise-8</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381000" y="1219200"/>
            <a:ext cx="8229600" cy="292990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371600" y="4343400"/>
            <a:ext cx="5943600" cy="2108835"/>
          </a:xfrm>
          <a:prstGeom prst="rect">
            <a:avLst/>
          </a:prstGeom>
        </p:spPr>
      </p:pic>
    </p:spTree>
    <p:extLst>
      <p:ext uri="{BB962C8B-B14F-4D97-AF65-F5344CB8AC3E}">
        <p14:creationId xmlns:p14="http://schemas.microsoft.com/office/powerpoint/2010/main" val="26517183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Exercise-9</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371600"/>
            <a:ext cx="8229600" cy="27432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286000" y="2743200"/>
            <a:ext cx="6629400" cy="281940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52400" y="4267200"/>
            <a:ext cx="6629400" cy="2362200"/>
          </a:xfrm>
          <a:prstGeom prst="rect">
            <a:avLst/>
          </a:prstGeom>
        </p:spPr>
      </p:pic>
    </p:spTree>
    <p:extLst>
      <p:ext uri="{BB962C8B-B14F-4D97-AF65-F5344CB8AC3E}">
        <p14:creationId xmlns:p14="http://schemas.microsoft.com/office/powerpoint/2010/main" val="3084825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609600" y="457200"/>
            <a:ext cx="7391400" cy="3048000"/>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381000" y="3810000"/>
            <a:ext cx="8458200" cy="2743200"/>
          </a:xfrm>
          <a:prstGeom prst="rect">
            <a:avLst/>
          </a:prstGeom>
        </p:spPr>
      </p:pic>
    </p:spTree>
    <p:extLst>
      <p:ext uri="{BB962C8B-B14F-4D97-AF65-F5344CB8AC3E}">
        <p14:creationId xmlns:p14="http://schemas.microsoft.com/office/powerpoint/2010/main" val="3518634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anose="02020603050405020304" pitchFamily="18" charset="0"/>
                <a:cs typeface="Times New Roman" panose="02020603050405020304" pitchFamily="18" charset="0"/>
              </a:rPr>
              <a:t>Exercise-10</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685800" y="1524000"/>
            <a:ext cx="7772400" cy="310653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3048000" y="4191000"/>
            <a:ext cx="5943600" cy="2463800"/>
          </a:xfrm>
          <a:prstGeom prst="rect">
            <a:avLst/>
          </a:prstGeom>
        </p:spPr>
      </p:pic>
    </p:spTree>
    <p:extLst>
      <p:ext uri="{BB962C8B-B14F-4D97-AF65-F5344CB8AC3E}">
        <p14:creationId xmlns:p14="http://schemas.microsoft.com/office/powerpoint/2010/main" val="18426932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anose="02020603050405020304" pitchFamily="18" charset="0"/>
                <a:cs typeface="Times New Roman" panose="02020603050405020304" pitchFamily="18" charset="0"/>
              </a:rPr>
              <a:t>Exercise-11</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600200"/>
            <a:ext cx="8229600" cy="4419600"/>
          </a:xfrm>
          <a:prstGeom prst="rect">
            <a:avLst/>
          </a:prstGeom>
        </p:spPr>
      </p:pic>
    </p:spTree>
    <p:extLst>
      <p:ext uri="{BB962C8B-B14F-4D97-AF65-F5344CB8AC3E}">
        <p14:creationId xmlns:p14="http://schemas.microsoft.com/office/powerpoint/2010/main" val="26595135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Exercise-12 &amp; 13</a:t>
            </a:r>
            <a:endParaRPr lang="en-US" b="1" dirty="0"/>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1676400"/>
            <a:ext cx="6477000" cy="28194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971800" y="3657600"/>
            <a:ext cx="5930900" cy="2286000"/>
          </a:xfrm>
          <a:prstGeom prst="rect">
            <a:avLst/>
          </a:prstGeom>
        </p:spPr>
      </p:pic>
    </p:spTree>
    <p:extLst>
      <p:ext uri="{BB962C8B-B14F-4D97-AF65-F5344CB8AC3E}">
        <p14:creationId xmlns:p14="http://schemas.microsoft.com/office/powerpoint/2010/main" val="35541155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Exercise-14 &amp; 15</a:t>
            </a:r>
            <a:endParaRPr lang="en-US" b="1" dirty="0"/>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447800"/>
            <a:ext cx="7772400" cy="3004942"/>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3048000" y="3733800"/>
            <a:ext cx="5943600" cy="2633980"/>
          </a:xfrm>
          <a:prstGeom prst="rect">
            <a:avLst/>
          </a:prstGeom>
        </p:spPr>
      </p:pic>
    </p:spTree>
    <p:extLst>
      <p:ext uri="{BB962C8B-B14F-4D97-AF65-F5344CB8AC3E}">
        <p14:creationId xmlns:p14="http://schemas.microsoft.com/office/powerpoint/2010/main" val="3243608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anose="02020603050405020304" pitchFamily="18" charset="0"/>
                <a:cs typeface="Times New Roman" panose="02020603050405020304" pitchFamily="18" charset="0"/>
              </a:rPr>
              <a:t>Exercise-16</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524000"/>
            <a:ext cx="8229600" cy="2438718"/>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33400" y="3505200"/>
            <a:ext cx="7696200" cy="2895600"/>
          </a:xfrm>
          <a:prstGeom prst="rect">
            <a:avLst/>
          </a:prstGeom>
        </p:spPr>
      </p:pic>
    </p:spTree>
    <p:extLst>
      <p:ext uri="{BB962C8B-B14F-4D97-AF65-F5344CB8AC3E}">
        <p14:creationId xmlns:p14="http://schemas.microsoft.com/office/powerpoint/2010/main" val="4088653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Exercise-17</a:t>
            </a:r>
            <a:endParaRPr lang="en-US" b="1" dirty="0"/>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295400"/>
            <a:ext cx="8229600" cy="2627471"/>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62000" y="3124200"/>
            <a:ext cx="6705600" cy="2819400"/>
          </a:xfrm>
          <a:prstGeom prst="rect">
            <a:avLst/>
          </a:prstGeom>
        </p:spPr>
      </p:pic>
    </p:spTree>
    <p:extLst>
      <p:ext uri="{BB962C8B-B14F-4D97-AF65-F5344CB8AC3E}">
        <p14:creationId xmlns:p14="http://schemas.microsoft.com/office/powerpoint/2010/main" val="3844814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t>Create a new </a:t>
            </a:r>
            <a:r>
              <a:rPr lang="en-US" sz="4000" b="1" dirty="0" smtClean="0">
                <a:latin typeface="Times New Roman" panose="02020603050405020304" pitchFamily="18" charset="0"/>
                <a:cs typeface="Times New Roman" panose="02020603050405020304" pitchFamily="18" charset="0"/>
              </a:rPr>
              <a:t>custom lightning App.</a:t>
            </a:r>
          </a:p>
        </p:txBody>
      </p:sp>
      <p:sp>
        <p:nvSpPr>
          <p:cNvPr id="3" name="Content Placeholder 2"/>
          <p:cNvSpPr>
            <a:spLocks noGrp="1"/>
          </p:cNvSpPr>
          <p:nvPr>
            <p:ph sz="quarter" idx="1"/>
          </p:nvPr>
        </p:nvSpPr>
        <p:spPr/>
        <p:txBody>
          <a:bodyPr/>
          <a:lstStyle/>
          <a:p>
            <a:pPr marL="0" indent="0">
              <a:buNone/>
            </a:pPr>
            <a:endParaRPr lang="en-US"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99" y="2019102"/>
            <a:ext cx="7887801" cy="3467297"/>
          </a:xfrm>
          <a:prstGeom prst="rect">
            <a:avLst/>
          </a:prstGeom>
        </p:spPr>
      </p:pic>
    </p:spTree>
    <p:extLst>
      <p:ext uri="{BB962C8B-B14F-4D97-AF65-F5344CB8AC3E}">
        <p14:creationId xmlns:p14="http://schemas.microsoft.com/office/powerpoint/2010/main" val="1365893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anose="02020603050405020304" pitchFamily="18" charset="0"/>
                <a:cs typeface="Times New Roman" panose="02020603050405020304" pitchFamily="18" charset="0"/>
              </a:rPr>
              <a:t>Exercise-18</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28600" y="1371600"/>
            <a:ext cx="8229600" cy="251460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28600" y="3276600"/>
            <a:ext cx="8229600" cy="2895600"/>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4038600" y="4681330"/>
            <a:ext cx="5105400" cy="3505200"/>
          </a:xfrm>
          <a:prstGeom prst="rect">
            <a:avLst/>
          </a:prstGeom>
        </p:spPr>
      </p:pic>
    </p:spTree>
    <p:extLst>
      <p:ext uri="{BB962C8B-B14F-4D97-AF65-F5344CB8AC3E}">
        <p14:creationId xmlns:p14="http://schemas.microsoft.com/office/powerpoint/2010/main" val="2440500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1" y="2967335"/>
            <a:ext cx="7162800" cy="923330"/>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718963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Custom Objects</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1794748"/>
            <a:ext cx="7772400" cy="3878103"/>
          </a:xfrm>
        </p:spPr>
      </p:pic>
    </p:spTree>
    <p:extLst>
      <p:ext uri="{BB962C8B-B14F-4D97-AF65-F5344CB8AC3E}">
        <p14:creationId xmlns:p14="http://schemas.microsoft.com/office/powerpoint/2010/main" val="207271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143000" y="914400"/>
            <a:ext cx="7010400" cy="4495800"/>
          </a:xfrm>
          <a:prstGeom prst="rect">
            <a:avLst/>
          </a:prstGeom>
        </p:spPr>
      </p:pic>
    </p:spTree>
    <p:extLst>
      <p:ext uri="{BB962C8B-B14F-4D97-AF65-F5344CB8AC3E}">
        <p14:creationId xmlns:p14="http://schemas.microsoft.com/office/powerpoint/2010/main" val="2778163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066800" y="1295400"/>
            <a:ext cx="7086600" cy="3886200"/>
          </a:xfrm>
          <a:prstGeom prst="rect">
            <a:avLst/>
          </a:prstGeom>
        </p:spPr>
      </p:pic>
    </p:spTree>
    <p:extLst>
      <p:ext uri="{BB962C8B-B14F-4D97-AF65-F5344CB8AC3E}">
        <p14:creationId xmlns:p14="http://schemas.microsoft.com/office/powerpoint/2010/main" val="2394390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Custom Fields</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914400" y="1887855"/>
            <a:ext cx="7772400" cy="3691889"/>
          </a:xfrm>
        </p:spPr>
      </p:pic>
    </p:spTree>
    <p:extLst>
      <p:ext uri="{BB962C8B-B14F-4D97-AF65-F5344CB8AC3E}">
        <p14:creationId xmlns:p14="http://schemas.microsoft.com/office/powerpoint/2010/main" val="20635336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978</TotalTime>
  <Words>297</Words>
  <Application>Microsoft Office PowerPoint</Application>
  <PresentationFormat>On-screen Show (4:3)</PresentationFormat>
  <Paragraphs>65</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Equity</vt:lpstr>
      <vt:lpstr>Capstone Project Report  on “Travel App &amp; Code Playground App”</vt:lpstr>
      <vt:lpstr>Introduction</vt:lpstr>
      <vt:lpstr>Modules</vt:lpstr>
      <vt:lpstr>Module-1</vt:lpstr>
      <vt:lpstr>Create a new custom lightning App.</vt:lpstr>
      <vt:lpstr>Custom Objects</vt:lpstr>
      <vt:lpstr>PowerPoint Presentation</vt:lpstr>
      <vt:lpstr>PowerPoint Presentation</vt:lpstr>
      <vt:lpstr>Custom Fields</vt:lpstr>
      <vt:lpstr>PowerPoint Presentation</vt:lpstr>
      <vt:lpstr>PowerPoint Presentation</vt:lpstr>
      <vt:lpstr>Create Field Dependency</vt:lpstr>
      <vt:lpstr>Import Department Data</vt:lpstr>
      <vt:lpstr>Create a User</vt:lpstr>
      <vt:lpstr>PowerPoint Presentation</vt:lpstr>
      <vt:lpstr>Chatter</vt:lpstr>
      <vt:lpstr>Module-2</vt:lpstr>
      <vt:lpstr>Validation Rule</vt:lpstr>
      <vt:lpstr>Roll-Up Summary </vt:lpstr>
      <vt:lpstr>Create Formula</vt:lpstr>
      <vt:lpstr>Create a Record – Triggered Flow.</vt:lpstr>
      <vt:lpstr>Create an Approval Process</vt:lpstr>
      <vt:lpstr>Import Travel Approval Data </vt:lpstr>
      <vt:lpstr>Reports</vt:lpstr>
      <vt:lpstr>Dashboard</vt:lpstr>
      <vt:lpstr>Module-3</vt:lpstr>
      <vt:lpstr>Create a Lightning App</vt:lpstr>
      <vt:lpstr>Custom Objects</vt:lpstr>
      <vt:lpstr>Custom Fields </vt:lpstr>
      <vt:lpstr>Exercise-2</vt:lpstr>
      <vt:lpstr>PowerPoint Presentation</vt:lpstr>
      <vt:lpstr>PowerPoint Presentation</vt:lpstr>
      <vt:lpstr>PowerPoint Presentation</vt:lpstr>
      <vt:lpstr>PowerPoint Presentation</vt:lpstr>
      <vt:lpstr>PowerPoint Presentation</vt:lpstr>
      <vt:lpstr>Exercise-3</vt:lpstr>
      <vt:lpstr>Exercise-4</vt:lpstr>
      <vt:lpstr>Exercise-5</vt:lpstr>
      <vt:lpstr>Exercise-6</vt:lpstr>
      <vt:lpstr>Exercise-7</vt:lpstr>
      <vt:lpstr>Exercise-8</vt:lpstr>
      <vt:lpstr>Exercise-9</vt:lpstr>
      <vt:lpstr>PowerPoint Presentation</vt:lpstr>
      <vt:lpstr>Exercise-10</vt:lpstr>
      <vt:lpstr>Exercise-11</vt:lpstr>
      <vt:lpstr>Exercise-12 &amp; 13</vt:lpstr>
      <vt:lpstr>Exercise-14 &amp; 15</vt:lpstr>
      <vt:lpstr>Exercise-16</vt:lpstr>
      <vt:lpstr>Exercise-17</vt:lpstr>
      <vt:lpstr>Exercise-18</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on “Travel App &amp; Code Playground”</dc:title>
  <dc:creator>Mahammad Afroz Vempalli</dc:creator>
  <cp:lastModifiedBy>Mahammad Afroz Vempalli</cp:lastModifiedBy>
  <cp:revision>33</cp:revision>
  <dcterms:created xsi:type="dcterms:W3CDTF">2023-02-27T05:57:55Z</dcterms:created>
  <dcterms:modified xsi:type="dcterms:W3CDTF">2023-02-28T12:16:13Z</dcterms:modified>
</cp:coreProperties>
</file>